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5" r:id="rId2"/>
  </p:sldMasterIdLst>
  <p:handoutMasterIdLst>
    <p:handoutMasterId r:id="rId21"/>
  </p:handoutMasterIdLst>
  <p:sldIdLst>
    <p:sldId id="411" r:id="rId3"/>
    <p:sldId id="268" r:id="rId4"/>
    <p:sldId id="257" r:id="rId5"/>
    <p:sldId id="286" r:id="rId6"/>
    <p:sldId id="322" r:id="rId7"/>
    <p:sldId id="284" r:id="rId8"/>
    <p:sldId id="290" r:id="rId9"/>
    <p:sldId id="399" r:id="rId10"/>
    <p:sldId id="401" r:id="rId11"/>
    <p:sldId id="406" r:id="rId12"/>
    <p:sldId id="373" r:id="rId13"/>
    <p:sldId id="383" r:id="rId14"/>
    <p:sldId id="407" r:id="rId15"/>
    <p:sldId id="408" r:id="rId16"/>
    <p:sldId id="388" r:id="rId17"/>
    <p:sldId id="409" r:id="rId18"/>
    <p:sldId id="410" r:id="rId19"/>
    <p:sldId id="389" r:id="rId20"/>
  </p:sldIdLst>
  <p:sldSz cx="9144000" cy="6858000" type="screen4x3"/>
  <p:notesSz cx="6856413" cy="97139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2655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CE0DA60-4014-4133-B04A-B563979C88A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5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prstGeom prst="rect">
            <a:avLst/>
          </a:prstGeo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802DE-3393-4DE3-80BE-9435EE60B40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5830416" cy="1548408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1828800"/>
            <a:ext cx="7696200" cy="3657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28105-6A6A-499F-81E9-64F3782B9D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5F9F0-7C47-4603-B7DA-2872296DC4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CC3BC-B824-486A-A205-3AA1190BB96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36387-D371-4E7A-81AB-CD0A0211D76F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C1C70-7710-4C49-803A-64CE0DCFD6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5A199-FC67-4DD3-81AB-4FA016EC1E2A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D0572-5E8B-4729-8007-2911F08E7A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FB2E7-D61C-4AF2-B5A8-9F31DC08A6E1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3CDD3-47E1-44EF-B5A0-80F012F2B66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35CE2-E0A7-427A-A284-6E043A01D2E6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EC9F5-5A5A-40AC-9D33-B6FCC34AB98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CCDD6-7CE6-4486-8AD0-09AF382500F3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E0D03-D8AB-44A2-927F-3CF7ECD6B6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F6766-4AAB-43D8-9729-182DBEFFEA2E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B1D25-E79A-41BC-BB4B-04BB7A96D35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84DD0-0552-44F6-9056-6DCEE89A5A23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AAAD2-94A7-49D0-B075-1439B7E8F32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5830416" cy="1548408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E7C2A-27B4-4E9A-85EA-4469CD8E68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6397F-3F3F-409B-9D5B-9AC3651C5A20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B60D-502B-4A13-A75B-4A18D1324A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D9DBA-17EE-4643-8514-C4A67EE0CC0E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DDB18-14E5-44DC-A243-5FC8A2EC987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49CC6-F754-458E-A2E3-6A10B47D7FE6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E50FA-9899-4D94-B806-4B4CAD8383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F6979-E515-4404-BEBB-6BE485FF1F3F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E2131-4ED7-4824-B1C7-0AA97F0B7E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14154-5D38-4D3B-82CA-FE9E52D223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5830416" cy="1548408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24A97-099B-4DD2-8C12-6AC943752A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AF68-737C-4123-B392-71CB123157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52400"/>
            <a:ext cx="5830416" cy="1548408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1C42E-E0D7-40FF-B360-D5B16CE777F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286DD-8B99-4734-86D1-F8360D2985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6DD7-6864-4EA5-9BC2-BDE2F07031D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C6850-1655-412B-8D92-4C7ECD2AFF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EE7606F-5F30-497D-963B-AF5D5690F1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8" name="Imagen 2" descr="Captura de pantalla 2012-03-13 a la(s) 11.56.18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24725" y="188913"/>
            <a:ext cx="1817688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2051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4C2823-F811-4A7D-8949-C65CC69F0B75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omic Sans MS" charset="0"/>
                <a:ea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8BDF5B5-1688-4F38-99F9-83F08FC5CD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2055" name="Imagen 6" descr="Captura de pantalla 2012-03-13 a la(s) 11.56.18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12025" y="115888"/>
            <a:ext cx="1817688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308850" y="115888"/>
            <a:ext cx="1727200" cy="62658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5363" name="Imagen 4" descr="Captura de pantalla 2012-03-13 a la(s) 11.55.4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6119813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agen 5" descr="Captura de pantalla 2012-03-13 a la(s) 11.56.0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3963988"/>
            <a:ext cx="6443662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CuadroTexto 6"/>
          <p:cNvSpPr txBox="1">
            <a:spLocks noChangeArrowheads="1"/>
          </p:cNvSpPr>
          <p:nvPr/>
        </p:nvSpPr>
        <p:spPr bwMode="auto">
          <a:xfrm>
            <a:off x="1403350" y="2781300"/>
            <a:ext cx="568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3600" b="1">
                <a:solidFill>
                  <a:srgbClr val="006890"/>
                </a:solidFill>
              </a:rPr>
              <a:t>FORMACIÓN </a:t>
            </a:r>
          </a:p>
          <a:p>
            <a:r>
              <a:rPr lang="es-ES" sz="3600" b="1">
                <a:solidFill>
                  <a:srgbClr val="006890"/>
                </a:solidFill>
              </a:rPr>
              <a:t>		DE DELEGADOS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0063" name="Group 79"/>
          <p:cNvGraphicFramePr>
            <a:graphicFrameLocks noGrp="1"/>
          </p:cNvGraphicFramePr>
          <p:nvPr>
            <p:ph sz="half" idx="2"/>
          </p:nvPr>
        </p:nvGraphicFramePr>
        <p:xfrm>
          <a:off x="468313" y="1484313"/>
          <a:ext cx="6934200" cy="3657600"/>
        </p:xfrm>
        <a:graphic>
          <a:graphicData uri="http://schemas.openxmlformats.org/drawingml/2006/table">
            <a:tbl>
              <a:tblPr/>
              <a:tblGrid>
                <a:gridCol w="3436937"/>
                <a:gridCol w="3497263"/>
              </a:tblGrid>
              <a:tr h="6889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LA ORGANIZACIÓN DE LA PARTICIPACIÓN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El delegado/a de clase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La Asamblea de Aula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La Junta de delegados/as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890"/>
                        </a:solidFill>
                        <a:effectLst/>
                        <a:latin typeface="Comic Sans MS" pitchFamily="66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Legislación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Organización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890"/>
                          </a:solidFill>
                          <a:effectLst/>
                          <a:latin typeface="Comic Sans MS" pitchFamily="66" charset="0"/>
                          <a:ea typeface="MS PGothic" pitchFamily="34" charset="-128"/>
                        </a:rPr>
                        <a:t>El Consejo escolar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890"/>
                        </a:solidFill>
                        <a:effectLst/>
                        <a:latin typeface="Comic Sans MS" pitchFamily="66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593" name="Line 80"/>
          <p:cNvSpPr>
            <a:spLocks noChangeShapeType="1"/>
          </p:cNvSpPr>
          <p:nvPr/>
        </p:nvSpPr>
        <p:spPr bwMode="auto">
          <a:xfrm>
            <a:off x="3708400" y="22764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4594" name="Line 81"/>
          <p:cNvSpPr>
            <a:spLocks noChangeShapeType="1"/>
          </p:cNvSpPr>
          <p:nvPr/>
        </p:nvSpPr>
        <p:spPr bwMode="auto">
          <a:xfrm>
            <a:off x="3635375" y="314166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60350"/>
            <a:ext cx="6870700" cy="11525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Dificultades</a:t>
            </a:r>
            <a:r>
              <a:rPr lang="es-ES" sz="2800" b="1" smtClean="0">
                <a:solidFill>
                  <a:srgbClr val="006890"/>
                </a:solidFill>
              </a:rPr>
              <a:t> </a:t>
            </a:r>
            <a:r>
              <a:rPr lang="es-ES" b="1" smtClean="0">
                <a:solidFill>
                  <a:srgbClr val="006890"/>
                </a:solidFill>
              </a:rPr>
              <a:t>para participar</a:t>
            </a:r>
            <a:r>
              <a:rPr lang="es-ES" smtClean="0">
                <a:solidFill>
                  <a:srgbClr val="006890"/>
                </a:solidFill>
              </a:rPr>
              <a:t>:</a:t>
            </a:r>
            <a:r>
              <a:rPr lang="es-ES" i="1" smtClean="0">
                <a:solidFill>
                  <a:srgbClr val="006890"/>
                </a:solidFill>
              </a:rPr>
              <a:t/>
            </a:r>
            <a:br>
              <a:rPr lang="es-ES" i="1" smtClean="0">
                <a:solidFill>
                  <a:srgbClr val="006890"/>
                </a:solidFill>
              </a:rPr>
            </a:br>
            <a:endParaRPr lang="es-ES" i="1" smtClean="0">
              <a:solidFill>
                <a:srgbClr val="006890"/>
              </a:solidFill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060575"/>
            <a:ext cx="6765925" cy="3527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z="2800" b="1" i="1" smtClean="0">
                <a:solidFill>
                  <a:srgbClr val="006890"/>
                </a:solidFill>
              </a:rPr>
              <a:t>En el aula:</a:t>
            </a:r>
            <a:endParaRPr lang="es-ES" sz="2800" b="1" smtClean="0">
              <a:solidFill>
                <a:srgbClr val="006890"/>
              </a:solidFill>
            </a:endParaRPr>
          </a:p>
          <a:p>
            <a:pPr eaLnBrk="1" hangingPunct="1"/>
            <a:endParaRPr lang="es-ES" sz="2800" b="1" i="1" smtClean="0">
              <a:solidFill>
                <a:srgbClr val="006890"/>
              </a:solidFill>
            </a:endParaRPr>
          </a:p>
          <a:p>
            <a:pPr eaLnBrk="1" hangingPunct="1"/>
            <a:r>
              <a:rPr lang="es-ES" sz="2800" b="1" i="1" smtClean="0">
                <a:solidFill>
                  <a:srgbClr val="006890"/>
                </a:solidFill>
              </a:rPr>
              <a:t>La Junta de delegados:</a:t>
            </a:r>
            <a:endParaRPr lang="es-ES" sz="2800" b="1" smtClean="0">
              <a:solidFill>
                <a:srgbClr val="006890"/>
              </a:solidFill>
            </a:endParaRPr>
          </a:p>
          <a:p>
            <a:pPr eaLnBrk="1" hangingPunct="1"/>
            <a:endParaRPr lang="es-ES" sz="2800" i="1" smtClean="0">
              <a:solidFill>
                <a:srgbClr val="006890"/>
              </a:solidFill>
            </a:endParaRPr>
          </a:p>
          <a:p>
            <a:pPr eaLnBrk="1" hangingPunct="1"/>
            <a:r>
              <a:rPr lang="es-ES" sz="2800" b="1" i="1" smtClean="0">
                <a:solidFill>
                  <a:srgbClr val="006890"/>
                </a:solidFill>
              </a:rPr>
              <a:t>Consejo Escolar: </a:t>
            </a:r>
            <a:endParaRPr lang="es-ES" sz="2800" b="1" smtClean="0">
              <a:solidFill>
                <a:srgbClr val="006890"/>
              </a:solidFill>
            </a:endParaRPr>
          </a:p>
          <a:p>
            <a:pPr eaLnBrk="1" hangingPunct="1"/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2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0"/>
            <a:ext cx="6870700" cy="800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asamblea de clase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557338"/>
            <a:ext cx="6913562" cy="4824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_tradnl" sz="2800" b="1" smtClean="0">
                <a:solidFill>
                  <a:srgbClr val="006890"/>
                </a:solidFill>
              </a:rPr>
              <a:t>¿Qué  es?</a:t>
            </a:r>
            <a:endParaRPr lang="es-ES" sz="2800" smtClean="0">
              <a:solidFill>
                <a:srgbClr val="006890"/>
              </a:solidFill>
            </a:endParaRPr>
          </a:p>
          <a:p>
            <a:pPr eaLnBrk="1" hangingPunct="1"/>
            <a:r>
              <a:rPr lang="es-ES" sz="2800" smtClean="0">
                <a:solidFill>
                  <a:srgbClr val="006890"/>
                </a:solidFill>
              </a:rPr>
              <a:t>Una actividad de clase en la que los alumnos y el profesor analizan y debaten sobre todo tipo de temas relacionados con la convivencia y el trabajo escolar.</a:t>
            </a:r>
            <a:endParaRPr lang="es-ES" sz="2800" b="1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0"/>
            <a:ext cx="6870700" cy="800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asamblea de clase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981075"/>
            <a:ext cx="7200900" cy="4824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b="1" smtClean="0">
                <a:solidFill>
                  <a:srgbClr val="006890"/>
                </a:solidFill>
              </a:rPr>
              <a:t>¿Por qué hacemos Asambleas?</a:t>
            </a:r>
            <a:endParaRPr lang="es-ES_tradnl" smtClean="0">
              <a:solidFill>
                <a:srgbClr val="006890"/>
              </a:solidFill>
            </a:endParaRPr>
          </a:p>
          <a:p>
            <a:pPr eaLnBrk="1" hangingPunct="1"/>
            <a:r>
              <a:rPr lang="es-ES_tradnl" smtClean="0">
                <a:solidFill>
                  <a:srgbClr val="006890"/>
                </a:solidFill>
              </a:rPr>
              <a:t>Es un medio de desarrollar habilidades para el diálogo, el análisis de conflictos, la asunción de responsabilidades en la organización del aula, el respeto por las opiniones y posturas ajenas, la implicación en temas que afectan a todo el grupo y  favorecen las actitudes  reflexivas.</a:t>
            </a:r>
            <a:endParaRPr lang="es-ES" b="1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0"/>
            <a:ext cx="6870700" cy="800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asamblea de clase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981075"/>
            <a:ext cx="6911975" cy="51117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" sz="2800" b="1" smtClean="0">
                <a:solidFill>
                  <a:srgbClr val="006890"/>
                </a:solidFill>
              </a:rPr>
              <a:t>¿Qué temas se pueden tratar?</a:t>
            </a:r>
            <a:endParaRPr lang="es-ES" sz="2800" smtClean="0">
              <a:solidFill>
                <a:srgbClr val="00689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800" smtClean="0">
                <a:solidFill>
                  <a:srgbClr val="006890"/>
                </a:solidFill>
              </a:rPr>
              <a:t>Todos aquellos que interesen al grupo-clase en cada momento. Se deben  establecer unas prioridades y unos cauces de sugerencias de temas. Sería conveniente que las Asambleas tuvieran una secuencia prevista de sesiones. Todos los temas se </a:t>
            </a:r>
            <a:r>
              <a:rPr lang="es-ES" sz="2800" i="1" smtClean="0">
                <a:solidFill>
                  <a:srgbClr val="006890"/>
                </a:solidFill>
              </a:rPr>
              <a:t>desarrollarán analizando</a:t>
            </a:r>
            <a:r>
              <a:rPr lang="es-ES" sz="2800" smtClean="0">
                <a:solidFill>
                  <a:srgbClr val="006890"/>
                </a:solidFill>
              </a:rPr>
              <a:t> la información recogida en el </a:t>
            </a:r>
            <a:r>
              <a:rPr lang="es-ES" sz="2800" i="1" smtClean="0">
                <a:solidFill>
                  <a:srgbClr val="006890"/>
                </a:solidFill>
              </a:rPr>
              <a:t>buzón de sugerencias, tablón de anuncios</a:t>
            </a:r>
            <a:r>
              <a:rPr lang="es-ES" sz="2800" smtClean="0">
                <a:solidFill>
                  <a:srgbClr val="006890"/>
                </a:solidFill>
              </a:rPr>
              <a:t> o a través del tutor o del delegado.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188913"/>
            <a:ext cx="8137525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Normas básicas de la Asamblea de clase:</a:t>
            </a:r>
            <a:r>
              <a:rPr lang="es-ES" smtClean="0">
                <a:solidFill>
                  <a:srgbClr val="006890"/>
                </a:solidFill>
              </a:rPr>
              <a:t/>
            </a:r>
            <a:br>
              <a:rPr lang="es-ES" smtClean="0">
                <a:solidFill>
                  <a:srgbClr val="006890"/>
                </a:solidFill>
              </a:rPr>
            </a:br>
            <a:endParaRPr lang="es-ES" smtClean="0">
              <a:solidFill>
                <a:srgbClr val="006890"/>
              </a:solidFill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773238"/>
            <a:ext cx="7056437" cy="43608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sz="2800" b="1" smtClean="0">
                <a:solidFill>
                  <a:srgbClr val="006890"/>
                </a:solidFill>
              </a:rPr>
              <a:t>Antes: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Determinar el momento, el lugar y la duración (Una asamblea al mes)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Diferenciar las ordinarias de las extraordinarias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Preparar el orden del día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La organización del aula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sz="2800" b="1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188913"/>
            <a:ext cx="8137525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Normas básicas de la Asamblea de clase:</a:t>
            </a:r>
            <a:r>
              <a:rPr lang="es-ES" smtClean="0">
                <a:solidFill>
                  <a:srgbClr val="006890"/>
                </a:solidFill>
              </a:rPr>
              <a:t/>
            </a:r>
            <a:br>
              <a:rPr lang="es-ES" smtClean="0">
                <a:solidFill>
                  <a:srgbClr val="006890"/>
                </a:solidFill>
              </a:rPr>
            </a:br>
            <a:endParaRPr lang="es-ES" smtClean="0">
              <a:solidFill>
                <a:srgbClr val="006890"/>
              </a:solidFill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7696200" cy="43608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s-ES" sz="2000" b="1" dirty="0" smtClean="0">
                <a:solidFill>
                  <a:srgbClr val="006890"/>
                </a:solidFill>
                <a:ea typeface="ＭＳ Ｐゴシック" charset="0"/>
              </a:rPr>
              <a:t>Durante</a:t>
            </a: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Nombrar un coordinador (delegado)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Nombrar un secretario para recoger la participación y acuerdos (subdelegado)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Respetar el turno de palabra y las opiniones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Respetar los temas del orden del día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Organizar grupos para que participen todos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Hablar respetando a los demás, no ofender ni insultar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Delimitar el tiempo de cada tema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solidFill>
                  <a:srgbClr val="006890"/>
                </a:solidFill>
                <a:ea typeface="ＭＳ Ｐゴシック" charset="0"/>
              </a:rPr>
              <a:t>Establecer responsables: </a:t>
            </a:r>
          </a:p>
          <a:p>
            <a:pPr lvl="6">
              <a:lnSpc>
                <a:spcPct val="80000"/>
              </a:lnSpc>
              <a:defRPr/>
            </a:pPr>
            <a:r>
              <a:rPr lang="es-ES" dirty="0" smtClean="0">
                <a:solidFill>
                  <a:srgbClr val="006890"/>
                </a:solidFill>
              </a:rPr>
              <a:t>Convivencia</a:t>
            </a:r>
          </a:p>
          <a:p>
            <a:pPr lvl="6">
              <a:lnSpc>
                <a:spcPct val="80000"/>
              </a:lnSpc>
              <a:defRPr/>
            </a:pPr>
            <a:r>
              <a:rPr lang="es-ES" dirty="0" smtClean="0">
                <a:solidFill>
                  <a:srgbClr val="006890"/>
                </a:solidFill>
              </a:rPr>
              <a:t>Académica</a:t>
            </a:r>
          </a:p>
          <a:p>
            <a:pPr lvl="6">
              <a:lnSpc>
                <a:spcPct val="80000"/>
              </a:lnSpc>
              <a:defRPr/>
            </a:pPr>
            <a:r>
              <a:rPr lang="es-ES" dirty="0" smtClean="0">
                <a:solidFill>
                  <a:srgbClr val="006890"/>
                </a:solidFill>
              </a:rPr>
              <a:t>Actividades/organización</a:t>
            </a:r>
          </a:p>
          <a:p>
            <a:pPr lvl="6">
              <a:lnSpc>
                <a:spcPct val="80000"/>
              </a:lnSpc>
              <a:defRPr/>
            </a:pPr>
            <a:r>
              <a:rPr lang="es-ES" dirty="0" smtClean="0">
                <a:solidFill>
                  <a:srgbClr val="006890"/>
                </a:solidFill>
              </a:rPr>
              <a:t>Informativa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51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51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1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1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51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51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51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51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51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51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51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51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151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51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contenido 2"/>
          <p:cNvSpPr>
            <a:spLocks noGrp="1"/>
          </p:cNvSpPr>
          <p:nvPr>
            <p:ph idx="1"/>
          </p:nvPr>
        </p:nvSpPr>
        <p:spPr bwMode="auto">
          <a:xfrm>
            <a:off x="684213" y="2276475"/>
            <a:ext cx="7696200" cy="3657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sz="2800" b="1" smtClean="0">
                <a:solidFill>
                  <a:srgbClr val="006890"/>
                </a:solidFill>
              </a:rPr>
              <a:t>Después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Anotar los acuerdos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Informar de las gestiones</a:t>
            </a:r>
          </a:p>
          <a:p>
            <a:endParaRPr lang="es-ES" sz="2800" smtClean="0">
              <a:solidFill>
                <a:srgbClr val="006890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76250"/>
            <a:ext cx="6407150" cy="1223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Normas básicas de la Asamblea de clase:</a:t>
            </a:r>
            <a:r>
              <a:rPr lang="es-ES" smtClean="0">
                <a:solidFill>
                  <a:srgbClr val="006890"/>
                </a:solidFill>
              </a:rPr>
              <a:t/>
            </a:r>
            <a:br>
              <a:rPr lang="es-ES" smtClean="0">
                <a:solidFill>
                  <a:srgbClr val="006890"/>
                </a:solidFill>
              </a:rPr>
            </a:br>
            <a:endParaRPr lang="es-ES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1113"/>
            <a:ext cx="6870700" cy="7207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Posibles temas de la Asamblea de Clase: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341438"/>
            <a:ext cx="7696200" cy="43910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s-ES" sz="2000" smtClean="0"/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Propuestas para mejorar el instituto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Pedir actividades </a:t>
            </a:r>
          </a:p>
          <a:p>
            <a:pPr marL="0" indent="0" eaLnBrk="1" hangingPunct="1">
              <a:lnSpc>
                <a:spcPct val="80000"/>
              </a:lnSpc>
            </a:pPr>
            <a:endParaRPr lang="es-ES" sz="20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La organización y funcionamiento de las clases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Seguimiento y organización del grupo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Preparar sesiones de evaluación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Resultados académicos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Cómo amenizar las clases</a:t>
            </a:r>
          </a:p>
          <a:p>
            <a:pPr marL="0" indent="0" eaLnBrk="1" hangingPunct="1">
              <a:lnSpc>
                <a:spcPct val="80000"/>
              </a:lnSpc>
            </a:pPr>
            <a:endParaRPr lang="es-ES" sz="20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La elaboración de normas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Análisis y tratamiento de conflictos </a:t>
            </a:r>
          </a:p>
          <a:p>
            <a:pPr marL="0" indent="0" eaLnBrk="1" hangingPunct="1">
              <a:lnSpc>
                <a:spcPct val="80000"/>
              </a:lnSpc>
            </a:pPr>
            <a:endParaRPr lang="es-ES" sz="20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La decoración de las aulas y la  limpieza del centro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El uso y cuidado de las aulas y del material</a:t>
            </a:r>
          </a:p>
          <a:p>
            <a:pPr marL="0" indent="0" eaLnBrk="1" hangingPunct="1">
              <a:lnSpc>
                <a:spcPct val="80000"/>
              </a:lnSpc>
            </a:pPr>
            <a:endParaRPr lang="es-ES" sz="20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2000" smtClean="0">
                <a:solidFill>
                  <a:srgbClr val="006890"/>
                </a:solidFill>
              </a:rPr>
              <a:t>Temas de actualidad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6838950" cy="2895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Los centros que mejoran de forma continua se caracterizan por el esfuerzo compartido entre el profesorado, el alumnado, la familia y la comunidad.</a:t>
            </a:r>
          </a:p>
          <a:p>
            <a:pPr eaLnBrk="1" hangingPunct="1"/>
            <a:endParaRPr lang="es-ES" smtClean="0">
              <a:solidFill>
                <a:srgbClr val="006890"/>
              </a:solidFill>
            </a:endParaRPr>
          </a:p>
          <a:p>
            <a:pPr eaLnBrk="1" hangingPunct="1"/>
            <a:endParaRPr lang="es-ES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88913"/>
            <a:ext cx="6870700" cy="863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b="1" smtClean="0">
                <a:solidFill>
                  <a:srgbClr val="006890"/>
                </a:solidFill>
              </a:rPr>
              <a:t>Los principios que regulan la participación</a:t>
            </a:r>
            <a:r>
              <a:rPr lang="es-ES" smtClean="0">
                <a:solidFill>
                  <a:srgbClr val="006890"/>
                </a:solidFill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7488238" cy="42465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Tenemos objetivos comunes, sabemos hacia dónde vamos.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Trabajamos juntos 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Procuramos la mejora continua, podemos hacerlo mejor 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Corremos riesgos, aprendemos al poner en práctica algo nuevo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Nos apoyamos, siempre hay alguien para ayudar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Respeto mutuo, todos tenemos algo que ofrecer 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Franqueza, podemos discutir nuestras diferencias, la crítica es una oportunidad para mejorar</a:t>
            </a:r>
          </a:p>
          <a:p>
            <a:pPr eaLnBrk="1" hangingPunct="1">
              <a:lnSpc>
                <a:spcPct val="80000"/>
              </a:lnSpc>
            </a:pPr>
            <a:r>
              <a:rPr lang="es-ES" sz="2400" smtClean="0">
                <a:solidFill>
                  <a:srgbClr val="006890"/>
                </a:solidFill>
              </a:rPr>
              <a:t>Buen humor: nos sentimos bien con nosotros mismos</a:t>
            </a:r>
          </a:p>
          <a:p>
            <a:pPr eaLnBrk="1" hangingPunct="1">
              <a:lnSpc>
                <a:spcPct val="80000"/>
              </a:lnSpc>
            </a:pPr>
            <a:endParaRPr lang="es-ES" sz="2400" smtClean="0">
              <a:solidFill>
                <a:srgbClr val="00689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s-ES" sz="2400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88913"/>
            <a:ext cx="6870700" cy="5762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Propuesta de trabajo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84313"/>
            <a:ext cx="7343775" cy="489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importancia de la participación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El papel de los delegados/as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organización de la participación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Valoración de la situación de la participación en el centro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La asamblea de clase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Ejercicio práctico.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916113"/>
            <a:ext cx="7056438" cy="32416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 typeface="Symbol" pitchFamily="18" charset="2"/>
              <a:buChar char=""/>
            </a:pPr>
            <a:r>
              <a:rPr lang="es-ES" sz="2800" smtClean="0">
                <a:solidFill>
                  <a:srgbClr val="006890"/>
                </a:solidFill>
              </a:rPr>
              <a:t>Presentación personal</a:t>
            </a:r>
            <a:r>
              <a:rPr lang="es-ES" sz="2800" i="1" smtClean="0">
                <a:solidFill>
                  <a:srgbClr val="006890"/>
                </a:solidFill>
              </a:rPr>
              <a:t> </a:t>
            </a:r>
          </a:p>
          <a:p>
            <a:pPr algn="just" eaLnBrk="1" hangingPunct="1">
              <a:buFont typeface="Symbol" pitchFamily="18" charset="2"/>
              <a:buChar char=""/>
            </a:pPr>
            <a:r>
              <a:rPr lang="es-ES" sz="2800" smtClean="0">
                <a:solidFill>
                  <a:srgbClr val="006890"/>
                </a:solidFill>
              </a:rPr>
              <a:t>¿por qué te presentaste a delegado? </a:t>
            </a:r>
          </a:p>
          <a:p>
            <a:pPr algn="just" eaLnBrk="1" hangingPunct="1">
              <a:buFont typeface="Symbol" pitchFamily="18" charset="2"/>
              <a:buChar char=""/>
            </a:pPr>
            <a:r>
              <a:rPr lang="es-ES" sz="2800" smtClean="0">
                <a:solidFill>
                  <a:srgbClr val="006890"/>
                </a:solidFill>
              </a:rPr>
              <a:t>¿En qué participas en el instituto?</a:t>
            </a:r>
          </a:p>
          <a:p>
            <a:pPr eaLnBrk="1" hangingPunct="1"/>
            <a:r>
              <a:rPr lang="es-ES" sz="2800" smtClean="0">
                <a:solidFill>
                  <a:srgbClr val="006890"/>
                </a:solidFill>
              </a:rPr>
              <a:t>¿Cómo te sientes cuando participas? </a:t>
            </a:r>
          </a:p>
          <a:p>
            <a:pPr eaLnBrk="1" hangingPunct="1"/>
            <a:r>
              <a:rPr lang="es-ES" sz="2800" smtClean="0">
                <a:solidFill>
                  <a:srgbClr val="006890"/>
                </a:solidFill>
              </a:rPr>
              <a:t>¿Para qué es importante participar?</a:t>
            </a:r>
          </a:p>
        </p:txBody>
      </p:sp>
      <p:sp>
        <p:nvSpPr>
          <p:cNvPr id="19459" name="CuadroTexto 1"/>
          <p:cNvSpPr txBox="1">
            <a:spLocks noChangeArrowheads="1"/>
          </p:cNvSpPr>
          <p:nvPr/>
        </p:nvSpPr>
        <p:spPr bwMode="auto">
          <a:xfrm>
            <a:off x="611188" y="260350"/>
            <a:ext cx="684053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4400">
                <a:solidFill>
                  <a:srgbClr val="006890"/>
                </a:solidFill>
              </a:rPr>
              <a:t>FORMACIÓN DE DELEGADOS/AS. </a:t>
            </a:r>
            <a:br>
              <a:rPr lang="es-ES" sz="4400">
                <a:solidFill>
                  <a:srgbClr val="006890"/>
                </a:solidFill>
              </a:rPr>
            </a:br>
            <a:endParaRPr lang="es-ES" sz="440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412875"/>
            <a:ext cx="6840537" cy="41036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smtClean="0">
                <a:solidFill>
                  <a:srgbClr val="006890"/>
                </a:solidFill>
              </a:rPr>
              <a:t>En nuestro centro, 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¿ valoramos la participación de los alumnos?</a:t>
            </a:r>
          </a:p>
          <a:p>
            <a:pPr eaLnBrk="1" hangingPunct="1"/>
            <a:r>
              <a:rPr lang="es-ES" smtClean="0">
                <a:solidFill>
                  <a:srgbClr val="006890"/>
                </a:solidFill>
              </a:rPr>
              <a:t>¿En qué deberían participar los alumnos?:</a:t>
            </a:r>
          </a:p>
          <a:p>
            <a:pPr lvl="1" eaLnBrk="1" hangingPunct="1"/>
            <a:r>
              <a:rPr lang="es-ES" smtClean="0">
                <a:solidFill>
                  <a:srgbClr val="006890"/>
                </a:solidFill>
              </a:rPr>
              <a:t>En el aula</a:t>
            </a:r>
          </a:p>
          <a:p>
            <a:pPr lvl="1" eaLnBrk="1" hangingPunct="1"/>
            <a:r>
              <a:rPr lang="es-ES" smtClean="0">
                <a:solidFill>
                  <a:srgbClr val="006890"/>
                </a:solidFill>
              </a:rPr>
              <a:t>En el centro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836613"/>
            <a:ext cx="7272338" cy="46085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1800" smtClean="0">
                <a:solidFill>
                  <a:srgbClr val="006890"/>
                </a:solidFill>
              </a:rPr>
              <a:t>Artículo 59. </a:t>
            </a:r>
            <a:r>
              <a:rPr lang="es-ES" sz="1800" b="1" smtClean="0">
                <a:solidFill>
                  <a:srgbClr val="006890"/>
                </a:solidFill>
              </a:rPr>
              <a:t>Funciones de los delegados de grupo.</a:t>
            </a:r>
            <a:r>
              <a:rPr lang="es-ES" sz="1800" smtClean="0">
                <a:solidFill>
                  <a:srgbClr val="00689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s-ES" sz="18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Corresponde a los delegados de grupo: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 a) Asistir a las reuniones de la Junta de delegados y participar en sus deliberaciones.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b) Exponer a los órganos de gobierno y de coordinación docente las sugerencias y reclamaciones del grupo al que representan.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c) Fomentar la convivencia entre los alumnos y alumnas de su grupo.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d) Colaborar con el tutor y con el Equipo educativo en los temas que afecten al funcionamiento del grupo de alumnos.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e) Colaborar con el profesorado y con los órganos de gobierno del Instituto para el buen funcionamiento del mismo.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f) Fomentar la adecuada utilización del material y de las instalaciones del Instituto.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g) Participar en las sesiones de evaluación en la forma que establezca el Reglamento de Organización y Funcionamiento.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1800" smtClean="0">
                <a:solidFill>
                  <a:srgbClr val="006890"/>
                </a:solidFill>
              </a:rPr>
              <a:t>h) Todas aquellas funciones que establezca el Reglamento de Organización y Funcionamiento.</a:t>
            </a:r>
          </a:p>
          <a:p>
            <a:pPr marL="0" indent="0" eaLnBrk="1" hangingPunct="1">
              <a:lnSpc>
                <a:spcPct val="80000"/>
              </a:lnSpc>
            </a:pPr>
            <a:endParaRPr lang="es-ES" sz="1800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endParaRPr lang="es-ES" sz="1800" smtClean="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620713"/>
            <a:ext cx="7416800" cy="4841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" sz="4400" b="1" smtClean="0">
                <a:solidFill>
                  <a:srgbClr val="006890"/>
                </a:solidFill>
              </a:rPr>
              <a:t>Funciones de los delegados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" sz="2400" b="1" smtClean="0">
              <a:solidFill>
                <a:srgbClr val="00689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" sz="2400" smtClean="0">
                <a:solidFill>
                  <a:srgbClr val="006890"/>
                </a:solidFill>
              </a:rPr>
              <a:t> Ser portavoz de la clase (de inquietudes, de sugerencias, proyectos, dificultades.. de manera directa o a través del tutor)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smtClean="0">
                <a:solidFill>
                  <a:srgbClr val="006890"/>
                </a:solidFill>
              </a:rPr>
              <a:t> Representar a la clase ante el profesorado y el centro. Conocer lo que opina la clase y transmitirlo a las juntas de evaluación y los órganos de gobierno</a:t>
            </a:r>
          </a:p>
          <a:p>
            <a:pPr eaLnBrk="1" hangingPunct="1">
              <a:lnSpc>
                <a:spcPct val="90000"/>
              </a:lnSpc>
            </a:pPr>
            <a:r>
              <a:rPr lang="es-ES" sz="2400" smtClean="0">
                <a:solidFill>
                  <a:srgbClr val="006890"/>
                </a:solidFill>
              </a:rPr>
              <a:t> Fomentar la mejora de la convivencia. Observar cómo funciona la clase en diferentes aspectos, compartirlo y proponer medidas de mejora.</a:t>
            </a:r>
          </a:p>
          <a:p>
            <a:pPr eaLnBrk="1" hangingPunct="1">
              <a:lnSpc>
                <a:spcPct val="90000"/>
              </a:lnSpc>
            </a:pPr>
            <a:endParaRPr lang="es-E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484313"/>
            <a:ext cx="7634287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s-ES" sz="2800" b="1" smtClean="0">
              <a:solidFill>
                <a:srgbClr val="00689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Ser </a:t>
            </a:r>
            <a:r>
              <a:rPr lang="es-ES" sz="2800" b="1" smtClean="0">
                <a:solidFill>
                  <a:srgbClr val="006890"/>
                </a:solidFill>
              </a:rPr>
              <a:t>portavoz </a:t>
            </a:r>
            <a:r>
              <a:rPr lang="es-ES" sz="2800" smtClean="0">
                <a:solidFill>
                  <a:srgbClr val="006890"/>
                </a:solidFill>
              </a:rPr>
              <a:t>de los intereses, las opiniones del grupo.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Acudir a las </a:t>
            </a:r>
            <a:r>
              <a:rPr lang="es-ES" sz="2800" b="1" smtClean="0">
                <a:solidFill>
                  <a:srgbClr val="006890"/>
                </a:solidFill>
              </a:rPr>
              <a:t>reuniones </a:t>
            </a:r>
            <a:r>
              <a:rPr lang="es-ES" sz="2800" smtClean="0">
                <a:solidFill>
                  <a:srgbClr val="006890"/>
                </a:solidFill>
              </a:rPr>
              <a:t>de coordinación con jefatura de estudios.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Asistir a las </a:t>
            </a:r>
            <a:r>
              <a:rPr lang="es-ES" sz="2800" b="1" smtClean="0">
                <a:solidFill>
                  <a:srgbClr val="006890"/>
                </a:solidFill>
              </a:rPr>
              <a:t>juntas de evaluación </a:t>
            </a:r>
            <a:r>
              <a:rPr lang="es-ES" sz="2800" smtClean="0">
                <a:solidFill>
                  <a:srgbClr val="006890"/>
                </a:solidFill>
              </a:rPr>
              <a:t>en representación de la clase.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Mantener una </a:t>
            </a:r>
            <a:r>
              <a:rPr lang="es-ES" sz="2800" b="1" smtClean="0">
                <a:solidFill>
                  <a:srgbClr val="006890"/>
                </a:solidFill>
              </a:rPr>
              <a:t>actitud positiva </a:t>
            </a:r>
            <a:r>
              <a:rPr lang="es-ES" sz="2800" smtClean="0">
                <a:solidFill>
                  <a:srgbClr val="006890"/>
                </a:solidFill>
              </a:rPr>
              <a:t>en el instituto para favorecer el clima de convivencia y respeto.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s-ES" sz="2800" smtClean="0">
                <a:solidFill>
                  <a:srgbClr val="006890"/>
                </a:solidFill>
              </a:rPr>
              <a:t>Colaborar con los alumnos ayudantes y mediadores</a:t>
            </a:r>
            <a:r>
              <a:rPr lang="es-ES" sz="2800" b="1" smtClean="0">
                <a:solidFill>
                  <a:srgbClr val="006890"/>
                </a:solidFill>
              </a:rPr>
              <a:t> </a:t>
            </a:r>
            <a:r>
              <a:rPr lang="es-ES" sz="2800" smtClean="0">
                <a:solidFill>
                  <a:srgbClr val="006890"/>
                </a:solidFill>
              </a:rPr>
              <a:t>del aula y con los </a:t>
            </a:r>
            <a:r>
              <a:rPr lang="es-ES" sz="2800" b="1" smtClean="0">
                <a:solidFill>
                  <a:srgbClr val="006890"/>
                </a:solidFill>
              </a:rPr>
              <a:t>tutores</a:t>
            </a:r>
            <a:r>
              <a:rPr lang="es-ES" sz="2800" smtClean="0">
                <a:solidFill>
                  <a:srgbClr val="006890"/>
                </a:solidFill>
              </a:rPr>
              <a:t>.</a:t>
            </a:r>
          </a:p>
        </p:txBody>
      </p:sp>
      <p:sp>
        <p:nvSpPr>
          <p:cNvPr id="23555" name="CuadroTexto 1"/>
          <p:cNvSpPr txBox="1">
            <a:spLocks noChangeArrowheads="1"/>
          </p:cNvSpPr>
          <p:nvPr/>
        </p:nvSpPr>
        <p:spPr bwMode="auto">
          <a:xfrm>
            <a:off x="468313" y="260350"/>
            <a:ext cx="66960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4400" b="1">
                <a:solidFill>
                  <a:srgbClr val="006890"/>
                </a:solidFill>
              </a:rPr>
              <a:t>Compromisos de los delegados</a:t>
            </a:r>
          </a:p>
          <a:p>
            <a:endParaRPr lang="es-ES" sz="4400">
              <a:solidFill>
                <a:srgbClr val="0068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4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4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4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4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4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4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4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64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64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4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 sentido de la participación">
  <a:themeElements>
    <a:clrScheme name="el sentido de la participación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el sentido de la participació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l sentido de la participación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l sentido de la participación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l sentido de la participación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l sentido de la participación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l sentido de la participación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l sentido de la participación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l sentido de la participación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l sentido de la participación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 sentido de la participación</Template>
  <TotalTime>423</TotalTime>
  <Words>772</Words>
  <Application>Microsoft Office PowerPoint</Application>
  <PresentationFormat>Presentación en pantalla (4:3)</PresentationFormat>
  <Paragraphs>118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Comic Sans MS</vt:lpstr>
      <vt:lpstr>MS PGothic</vt:lpstr>
      <vt:lpstr>Arial</vt:lpstr>
      <vt:lpstr>Calibri</vt:lpstr>
      <vt:lpstr>Symbol</vt:lpstr>
      <vt:lpstr>el sentido de la participación</vt:lpstr>
      <vt:lpstr>Diseño personalizado</vt:lpstr>
      <vt:lpstr>Diapositiva 1</vt:lpstr>
      <vt:lpstr>Diapositiva 2</vt:lpstr>
      <vt:lpstr>Los principios que regulan la participación </vt:lpstr>
      <vt:lpstr>Propuesta de trabajo</vt:lpstr>
      <vt:lpstr>Diapositiva 5</vt:lpstr>
      <vt:lpstr>Diapositiva 6</vt:lpstr>
      <vt:lpstr>Diapositiva 7</vt:lpstr>
      <vt:lpstr>Diapositiva 8</vt:lpstr>
      <vt:lpstr>Diapositiva 9</vt:lpstr>
      <vt:lpstr>Diapositiva 10</vt:lpstr>
      <vt:lpstr>Dificultades para participar: </vt:lpstr>
      <vt:lpstr>La asamblea de clase</vt:lpstr>
      <vt:lpstr>La asamblea de clase</vt:lpstr>
      <vt:lpstr>La asamblea de clase</vt:lpstr>
      <vt:lpstr>Normas básicas de la Asamblea de clase: </vt:lpstr>
      <vt:lpstr>Normas básicas de la Asamblea de clase: </vt:lpstr>
      <vt:lpstr>Normas básicas de la Asamblea de clase: </vt:lpstr>
      <vt:lpstr>Posibles temas de la Asamblea de Clase:</vt:lpstr>
    </vt:vector>
  </TitlesOfParts>
  <Company>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sentido de la participación</dc:title>
  <dc:creator>Jose Manuel</dc:creator>
  <cp:lastModifiedBy>Drago</cp:lastModifiedBy>
  <cp:revision>23</cp:revision>
  <dcterms:created xsi:type="dcterms:W3CDTF">2007-03-11T18:12:39Z</dcterms:created>
  <dcterms:modified xsi:type="dcterms:W3CDTF">2013-11-27T08:16:26Z</dcterms:modified>
</cp:coreProperties>
</file>